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2" r:id="rId5"/>
    <p:sldId id="265" r:id="rId6"/>
    <p:sldId id="266" r:id="rId7"/>
    <p:sldId id="267" r:id="rId8"/>
    <p:sldId id="260" r:id="rId9"/>
    <p:sldId id="261" r:id="rId10"/>
    <p:sldId id="268" r:id="rId11"/>
    <p:sldId id="269" r:id="rId12"/>
    <p:sldId id="263" r:id="rId13"/>
    <p:sldId id="26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7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4/7/2016</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4/7/2016</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4/7/2016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4/7/2016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4/7/2016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4/7/2016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4/7/2016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4/7/2016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4/7/2016</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Pay stubs</a:t>
            </a:r>
            <a:endParaRPr lang="en-US" dirty="0"/>
          </a:p>
        </p:txBody>
      </p:sp>
      <p:sp>
        <p:nvSpPr>
          <p:cNvPr id="3" name="Subtitle 2"/>
          <p:cNvSpPr>
            <a:spLocks noGrp="1"/>
          </p:cNvSpPr>
          <p:nvPr>
            <p:ph type="subTitle" idx="1"/>
          </p:nvPr>
        </p:nvSpPr>
        <p:spPr/>
        <p:txBody>
          <a:bodyPr/>
          <a:lstStyle/>
          <a:p>
            <a:r>
              <a:rPr lang="en-CA" dirty="0" smtClean="0"/>
              <a:t>Personal Finance 30L</a:t>
            </a:r>
            <a:endParaRPr lang="en-US" dirty="0"/>
          </a:p>
        </p:txBody>
      </p:sp>
    </p:spTree>
    <p:extLst>
      <p:ext uri="{BB962C8B-B14F-4D97-AF65-F5344CB8AC3E}">
        <p14:creationId xmlns:p14="http://schemas.microsoft.com/office/powerpoint/2010/main" val="4392062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More on the Canadian Pension Plan</a:t>
            </a:r>
            <a:endParaRPr lang="en-US" dirty="0"/>
          </a:p>
        </p:txBody>
      </p:sp>
      <p:sp>
        <p:nvSpPr>
          <p:cNvPr id="3" name="Content Placeholder 2"/>
          <p:cNvSpPr>
            <a:spLocks noGrp="1"/>
          </p:cNvSpPr>
          <p:nvPr>
            <p:ph idx="1"/>
          </p:nvPr>
        </p:nvSpPr>
        <p:spPr/>
        <p:txBody>
          <a:bodyPr/>
          <a:lstStyle/>
          <a:p>
            <a:r>
              <a:rPr lang="en-US" dirty="0"/>
              <a:t>The </a:t>
            </a:r>
            <a:r>
              <a:rPr lang="en-US" b="1" dirty="0"/>
              <a:t>Canada Pension Plan</a:t>
            </a:r>
            <a:r>
              <a:rPr lang="en-US" dirty="0"/>
              <a:t> (</a:t>
            </a:r>
            <a:r>
              <a:rPr lang="en-US" b="1" dirty="0" smtClean="0"/>
              <a:t>CPP) </a:t>
            </a:r>
            <a:r>
              <a:rPr lang="en-US" dirty="0" smtClean="0"/>
              <a:t>is </a:t>
            </a:r>
            <a:r>
              <a:rPr lang="en-US" dirty="0"/>
              <a:t>a contributory, earnings-related social insurance program. </a:t>
            </a:r>
            <a:endParaRPr lang="en-US" dirty="0" smtClean="0"/>
          </a:p>
          <a:p>
            <a:r>
              <a:rPr lang="en-US" dirty="0"/>
              <a:t>The CPP program mandates all employed Canadians who are 18 years of age and over to contribute a prescribed portion of their earnings income to a nationally administered pension plan. </a:t>
            </a:r>
            <a:endParaRPr lang="en-US" dirty="0" smtClean="0"/>
          </a:p>
          <a:p>
            <a:endParaRPr lang="en-US" dirty="0"/>
          </a:p>
        </p:txBody>
      </p:sp>
    </p:spTree>
    <p:extLst>
      <p:ext uri="{BB962C8B-B14F-4D97-AF65-F5344CB8AC3E}">
        <p14:creationId xmlns:p14="http://schemas.microsoft.com/office/powerpoint/2010/main" val="4281850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Other Deductions on your pay stub</a:t>
            </a:r>
            <a:endParaRPr lang="en-US" dirty="0"/>
          </a:p>
        </p:txBody>
      </p:sp>
      <p:sp>
        <p:nvSpPr>
          <p:cNvPr id="3" name="Content Placeholder 2"/>
          <p:cNvSpPr>
            <a:spLocks noGrp="1"/>
          </p:cNvSpPr>
          <p:nvPr>
            <p:ph idx="1"/>
          </p:nvPr>
        </p:nvSpPr>
        <p:spPr/>
        <p:txBody>
          <a:bodyPr/>
          <a:lstStyle/>
          <a:p>
            <a:r>
              <a:rPr lang="en-US" dirty="0"/>
              <a:t>Y</a:t>
            </a:r>
            <a:r>
              <a:rPr lang="en-US" dirty="0" smtClean="0"/>
              <a:t>our </a:t>
            </a:r>
            <a:r>
              <a:rPr lang="en-US" dirty="0"/>
              <a:t>employer may deduct additional items from your pay. </a:t>
            </a:r>
            <a:endParaRPr lang="en-US" dirty="0"/>
          </a:p>
          <a:p>
            <a:r>
              <a:rPr lang="en-US" dirty="0" smtClean="0"/>
              <a:t>For </a:t>
            </a:r>
            <a:r>
              <a:rPr lang="en-US" dirty="0"/>
              <a:t>example, you may choose to participate in your company's:</a:t>
            </a:r>
          </a:p>
          <a:p>
            <a:pPr lvl="1"/>
            <a:r>
              <a:rPr lang="en-US" b="1" dirty="0"/>
              <a:t>pension plan</a:t>
            </a:r>
            <a:endParaRPr lang="en-US" dirty="0"/>
          </a:p>
          <a:p>
            <a:pPr lvl="1"/>
            <a:r>
              <a:rPr lang="en-US" b="1" dirty="0"/>
              <a:t>group insurance </a:t>
            </a:r>
            <a:r>
              <a:rPr lang="en-US" b="1" dirty="0" smtClean="0"/>
              <a:t>plan</a:t>
            </a:r>
            <a:endParaRPr lang="en-US" dirty="0"/>
          </a:p>
          <a:p>
            <a:pPr lvl="1"/>
            <a:r>
              <a:rPr lang="en-US" b="1" dirty="0"/>
              <a:t>RRSP savings </a:t>
            </a:r>
            <a:r>
              <a:rPr lang="en-US" b="1" dirty="0" smtClean="0"/>
              <a:t>plan</a:t>
            </a:r>
          </a:p>
          <a:p>
            <a:pPr lvl="1"/>
            <a:r>
              <a:rPr lang="en-CA" b="1" dirty="0" smtClean="0"/>
              <a:t>RESP savings plan</a:t>
            </a:r>
            <a:endParaRPr lang="en-US" dirty="0"/>
          </a:p>
          <a:p>
            <a:r>
              <a:rPr lang="en-CA" dirty="0" smtClean="0"/>
              <a:t>If you are a member or a union or a professional group fees may also be deducted. </a:t>
            </a:r>
          </a:p>
          <a:p>
            <a:r>
              <a:rPr lang="en-CA" dirty="0" smtClean="0"/>
              <a:t>Work related charitable contributions may also be deducted. </a:t>
            </a:r>
            <a:endParaRPr lang="en-US" dirty="0" smtClean="0"/>
          </a:p>
          <a:p>
            <a:r>
              <a:rPr lang="en-US" dirty="0" smtClean="0"/>
              <a:t>Participation </a:t>
            </a:r>
            <a:r>
              <a:rPr lang="en-US" dirty="0"/>
              <a:t>in these programs will reduce your net take-home pay if you opt-in to contribute or they are required.</a:t>
            </a:r>
          </a:p>
          <a:p>
            <a:endParaRPr lang="en-US" dirty="0"/>
          </a:p>
        </p:txBody>
      </p:sp>
    </p:spTree>
    <p:extLst>
      <p:ext uri="{BB962C8B-B14F-4D97-AF65-F5344CB8AC3E}">
        <p14:creationId xmlns:p14="http://schemas.microsoft.com/office/powerpoint/2010/main" val="1835410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Elements of a pay stub</a:t>
            </a:r>
            <a:endParaRPr lang="en-US" dirty="0"/>
          </a:p>
        </p:txBody>
      </p:sp>
      <p:sp>
        <p:nvSpPr>
          <p:cNvPr id="3" name="Content Placeholder 2"/>
          <p:cNvSpPr>
            <a:spLocks noGrp="1"/>
          </p:cNvSpPr>
          <p:nvPr>
            <p:ph idx="1"/>
          </p:nvPr>
        </p:nvSpPr>
        <p:spPr/>
        <p:txBody>
          <a:bodyPr/>
          <a:lstStyle/>
          <a:p>
            <a:r>
              <a:rPr lang="en-US" dirty="0"/>
              <a:t>Depending on how you get paid, your pay stub will either be attached to your </a:t>
            </a:r>
            <a:r>
              <a:rPr lang="en-US" dirty="0" err="1"/>
              <a:t>cheque</a:t>
            </a:r>
            <a:r>
              <a:rPr lang="en-US" dirty="0"/>
              <a:t> or to a direct deposit statement. This sample pay stub illustrates the following common terms:</a:t>
            </a:r>
          </a:p>
          <a:p>
            <a:pPr lvl="1"/>
            <a:r>
              <a:rPr lang="en-US" b="1" dirty="0"/>
              <a:t>Gross pay </a:t>
            </a:r>
            <a:r>
              <a:rPr lang="en-US" dirty="0"/>
              <a:t>– Your "gross" pay is the amount you make every week, every month or every hour before your employer deducts any income taxes, payroll taxes (EI and CPP) or other items.</a:t>
            </a:r>
          </a:p>
          <a:p>
            <a:pPr lvl="1"/>
            <a:r>
              <a:rPr lang="en-US" b="1" dirty="0"/>
              <a:t>Net pay </a:t>
            </a:r>
            <a:r>
              <a:rPr lang="en-US" dirty="0"/>
              <a:t>– Your “net” or “take home” pay is your gross pay, less all amounts deducted and remitted to CRA on your behalf by your employer.</a:t>
            </a:r>
          </a:p>
          <a:p>
            <a:endParaRPr lang="en-US" dirty="0"/>
          </a:p>
        </p:txBody>
      </p:sp>
    </p:spTree>
    <p:extLst>
      <p:ext uri="{BB962C8B-B14F-4D97-AF65-F5344CB8AC3E}">
        <p14:creationId xmlns:p14="http://schemas.microsoft.com/office/powerpoint/2010/main" val="1525405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84163"/>
            <a:ext cx="9783763" cy="1508125"/>
          </a:xfrm>
        </p:spPr>
        <p:txBody>
          <a:bodyPr/>
          <a:lstStyle/>
          <a:p>
            <a:r>
              <a:rPr lang="en-CA" dirty="0" smtClean="0"/>
              <a:t>Elements of a pay stub</a:t>
            </a:r>
            <a:endParaRPr lang="en-US" dirty="0"/>
          </a:p>
        </p:txBody>
      </p:sp>
      <p:pic>
        <p:nvPicPr>
          <p:cNvPr id="3074" name="Picture 2" descr="Your Payment Statement (Pay Stub) - Deposit Statement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4510" y="147782"/>
            <a:ext cx="6975970" cy="655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477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a pay stub?</a:t>
            </a:r>
            <a:endParaRPr lang="en-US" dirty="0"/>
          </a:p>
        </p:txBody>
      </p:sp>
      <p:sp>
        <p:nvSpPr>
          <p:cNvPr id="3" name="Content Placeholder 2"/>
          <p:cNvSpPr>
            <a:spLocks noGrp="1"/>
          </p:cNvSpPr>
          <p:nvPr>
            <p:ph idx="1"/>
          </p:nvPr>
        </p:nvSpPr>
        <p:spPr/>
        <p:txBody>
          <a:bodyPr/>
          <a:lstStyle/>
          <a:p>
            <a:r>
              <a:rPr lang="en-US" dirty="0"/>
              <a:t>A </a:t>
            </a:r>
            <a:r>
              <a:rPr lang="en-US" dirty="0" err="1"/>
              <a:t>payslip</a:t>
            </a:r>
            <a:r>
              <a:rPr lang="en-US" dirty="0"/>
              <a:t>, pay stub, paystub, pay advice, or sometimes paycheck stub, is a document an employee receives either as a notice that the direct deposit transaction has gone through, or is attached to the paycheck.</a:t>
            </a:r>
          </a:p>
        </p:txBody>
      </p:sp>
      <p:pic>
        <p:nvPicPr>
          <p:cNvPr id="1026" name="Picture 2" descr="http://www.canadapaystubs.com/wp-content/uploads/2013/12/sample.pn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15048" y="3127777"/>
            <a:ext cx="6759822" cy="3379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40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Elements of a pay stub</a:t>
            </a:r>
            <a:endParaRPr lang="en-US" dirty="0"/>
          </a:p>
        </p:txBody>
      </p:sp>
      <p:sp>
        <p:nvSpPr>
          <p:cNvPr id="3" name="Content Placeholder 2"/>
          <p:cNvSpPr>
            <a:spLocks noGrp="1"/>
          </p:cNvSpPr>
          <p:nvPr>
            <p:ph idx="1"/>
          </p:nvPr>
        </p:nvSpPr>
        <p:spPr/>
        <p:txBody>
          <a:bodyPr>
            <a:normAutofit/>
          </a:bodyPr>
          <a:lstStyle/>
          <a:p>
            <a:r>
              <a:rPr lang="en-US" dirty="0"/>
              <a:t>By law, an employer must deduct the following amounts from your employment earnings:</a:t>
            </a:r>
          </a:p>
          <a:p>
            <a:pPr lvl="1"/>
            <a:r>
              <a:rPr lang="en-US" dirty="0"/>
              <a:t>Income tax</a:t>
            </a:r>
          </a:p>
          <a:p>
            <a:pPr lvl="1"/>
            <a:r>
              <a:rPr lang="en-US" dirty="0"/>
              <a:t>Employee contributions to Employment Insurance (EI)</a:t>
            </a:r>
          </a:p>
          <a:p>
            <a:pPr lvl="1"/>
            <a:r>
              <a:rPr lang="en-US" dirty="0"/>
              <a:t>Employee contributions to the Canada Pension Plan (CPP)</a:t>
            </a:r>
          </a:p>
          <a:p>
            <a:r>
              <a:rPr lang="en-US" dirty="0"/>
              <a:t>These deductions mean that the amount on your </a:t>
            </a:r>
            <a:r>
              <a:rPr lang="en-US" dirty="0" err="1"/>
              <a:t>paycheque</a:t>
            </a:r>
            <a:r>
              <a:rPr lang="en-US" dirty="0"/>
              <a:t> will be less than the total you earned. Your employer must withhold and remit these amounts directly to the Canada Revenue Agency (CRA). However, you do get credit for having paid these amounts, which are reported on your T4, when you file your annual tax return</a:t>
            </a:r>
            <a:r>
              <a:rPr lang="en-US" dirty="0" smtClean="0"/>
              <a:t>.</a:t>
            </a:r>
            <a:endParaRPr lang="en-US" dirty="0"/>
          </a:p>
        </p:txBody>
      </p:sp>
    </p:spTree>
    <p:extLst>
      <p:ext uri="{BB962C8B-B14F-4D97-AF65-F5344CB8AC3E}">
        <p14:creationId xmlns:p14="http://schemas.microsoft.com/office/powerpoint/2010/main" val="1509025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Income Tax?</a:t>
            </a:r>
            <a:endParaRPr lang="en-US" dirty="0"/>
          </a:p>
        </p:txBody>
      </p:sp>
      <p:sp>
        <p:nvSpPr>
          <p:cNvPr id="3" name="Content Placeholder 2"/>
          <p:cNvSpPr>
            <a:spLocks noGrp="1"/>
          </p:cNvSpPr>
          <p:nvPr>
            <p:ph idx="1"/>
          </p:nvPr>
        </p:nvSpPr>
        <p:spPr/>
        <p:txBody>
          <a:bodyPr/>
          <a:lstStyle/>
          <a:p>
            <a:r>
              <a:rPr lang="en-US" dirty="0"/>
              <a:t>In Canada, we pay income tax at graduated rates. This means that the tax rate goes up as your income goes up</a:t>
            </a:r>
            <a:r>
              <a:rPr lang="en-US" dirty="0" smtClean="0"/>
              <a:t>. </a:t>
            </a:r>
            <a:r>
              <a:rPr lang="en-US" dirty="0"/>
              <a:t>In addition to federal tax, you must also pay provincial tax, which varies by province.</a:t>
            </a:r>
          </a:p>
          <a:p>
            <a:r>
              <a:rPr lang="en-US" dirty="0"/>
              <a:t>In December 2015, a Notice of Ways and Means Motion introduced a “middle class tax cut” and a new tax bracket for high-income earners. Specifically, it reduced the second personal tax rate from 22% to 20.5%, and also introduced a new </a:t>
            </a:r>
            <a:r>
              <a:rPr lang="en-US" dirty="0" smtClean="0"/>
              <a:t>top tax </a:t>
            </a:r>
            <a:r>
              <a:rPr lang="en-US" dirty="0"/>
              <a:t>rate of 33% on taxable income over $200,000, for 2016 and subsequent tax years. </a:t>
            </a:r>
          </a:p>
          <a:p>
            <a:endParaRPr lang="en-US" dirty="0"/>
          </a:p>
        </p:txBody>
      </p:sp>
    </p:spTree>
    <p:extLst>
      <p:ext uri="{BB962C8B-B14F-4D97-AF65-F5344CB8AC3E}">
        <p14:creationId xmlns:p14="http://schemas.microsoft.com/office/powerpoint/2010/main" val="285565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Federal Income Tax Graduated Rates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03076581"/>
              </p:ext>
            </p:extLst>
          </p:nvPr>
        </p:nvGraphicFramePr>
        <p:xfrm>
          <a:off x="1203325" y="2011363"/>
          <a:ext cx="9783764" cy="2225040"/>
        </p:xfrm>
        <a:graphic>
          <a:graphicData uri="http://schemas.openxmlformats.org/drawingml/2006/table">
            <a:tbl>
              <a:tblPr firstRow="1" bandRow="1">
                <a:tableStyleId>{00A15C55-8517-42AA-B614-E9B94910E393}</a:tableStyleId>
              </a:tblPr>
              <a:tblGrid>
                <a:gridCol w="4891882"/>
                <a:gridCol w="4891882"/>
              </a:tblGrid>
              <a:tr h="370840">
                <a:tc>
                  <a:txBody>
                    <a:bodyPr/>
                    <a:lstStyle/>
                    <a:p>
                      <a:pPr algn="ctr"/>
                      <a:r>
                        <a:rPr lang="en-CA" dirty="0" smtClean="0"/>
                        <a:t>Income Level</a:t>
                      </a:r>
                      <a:endParaRPr lang="en-US" dirty="0"/>
                    </a:p>
                  </a:txBody>
                  <a:tcPr/>
                </a:tc>
                <a:tc>
                  <a:txBody>
                    <a:bodyPr/>
                    <a:lstStyle/>
                    <a:p>
                      <a:pPr algn="ctr"/>
                      <a:r>
                        <a:rPr lang="en-CA" dirty="0" smtClean="0"/>
                        <a:t>2016</a:t>
                      </a:r>
                      <a:r>
                        <a:rPr lang="en-CA" baseline="0" dirty="0" smtClean="0"/>
                        <a:t> Tax Rate</a:t>
                      </a:r>
                      <a:endParaRPr lang="en-US" dirty="0"/>
                    </a:p>
                  </a:txBody>
                  <a:tcPr/>
                </a:tc>
              </a:tr>
              <a:tr h="370840">
                <a:tc>
                  <a:txBody>
                    <a:bodyPr/>
                    <a:lstStyle/>
                    <a:p>
                      <a:pPr algn="ctr"/>
                      <a:r>
                        <a:rPr lang="en-CA" dirty="0" smtClean="0"/>
                        <a:t>$1 to $45,282</a:t>
                      </a:r>
                      <a:endParaRPr lang="en-US" dirty="0"/>
                    </a:p>
                  </a:txBody>
                  <a:tcPr/>
                </a:tc>
                <a:tc>
                  <a:txBody>
                    <a:bodyPr/>
                    <a:lstStyle/>
                    <a:p>
                      <a:pPr algn="ctr"/>
                      <a:r>
                        <a:rPr lang="en-CA" dirty="0" smtClean="0"/>
                        <a:t>15%</a:t>
                      </a:r>
                      <a:endParaRPr lang="en-US" dirty="0"/>
                    </a:p>
                  </a:txBody>
                  <a:tcPr/>
                </a:tc>
              </a:tr>
              <a:tr h="370840">
                <a:tc>
                  <a:txBody>
                    <a:bodyPr/>
                    <a:lstStyle/>
                    <a:p>
                      <a:pPr algn="ctr"/>
                      <a:r>
                        <a:rPr lang="en-CA" dirty="0" smtClean="0"/>
                        <a:t>$45,283 to $90,563</a:t>
                      </a:r>
                      <a:endParaRPr lang="en-US" dirty="0"/>
                    </a:p>
                  </a:txBody>
                  <a:tcPr/>
                </a:tc>
                <a:tc>
                  <a:txBody>
                    <a:bodyPr/>
                    <a:lstStyle/>
                    <a:p>
                      <a:pPr algn="ctr"/>
                      <a:r>
                        <a:rPr lang="en-CA" dirty="0" smtClean="0"/>
                        <a:t>20.5%</a:t>
                      </a:r>
                      <a:endParaRPr lang="en-US" dirty="0"/>
                    </a:p>
                  </a:txBody>
                  <a:tcPr/>
                </a:tc>
              </a:tr>
              <a:tr h="370840">
                <a:tc>
                  <a:txBody>
                    <a:bodyPr/>
                    <a:lstStyle/>
                    <a:p>
                      <a:pPr algn="ctr"/>
                      <a:r>
                        <a:rPr lang="en-CA" dirty="0" smtClean="0"/>
                        <a:t>$90,564</a:t>
                      </a:r>
                      <a:r>
                        <a:rPr lang="en-CA" baseline="0" dirty="0" smtClean="0"/>
                        <a:t> to $140,388</a:t>
                      </a:r>
                      <a:endParaRPr lang="en-US" dirty="0"/>
                    </a:p>
                  </a:txBody>
                  <a:tcPr/>
                </a:tc>
                <a:tc>
                  <a:txBody>
                    <a:bodyPr/>
                    <a:lstStyle/>
                    <a:p>
                      <a:pPr algn="ctr"/>
                      <a:r>
                        <a:rPr lang="en-CA" dirty="0" smtClean="0"/>
                        <a:t>26%</a:t>
                      </a:r>
                      <a:endParaRPr lang="en-US" dirty="0"/>
                    </a:p>
                  </a:txBody>
                  <a:tcPr/>
                </a:tc>
              </a:tr>
              <a:tr h="370840">
                <a:tc>
                  <a:txBody>
                    <a:bodyPr/>
                    <a:lstStyle/>
                    <a:p>
                      <a:pPr algn="ctr"/>
                      <a:r>
                        <a:rPr lang="en-CA" dirty="0" smtClean="0"/>
                        <a:t>$140,389 to $200,000</a:t>
                      </a:r>
                      <a:endParaRPr lang="en-US" dirty="0"/>
                    </a:p>
                  </a:txBody>
                  <a:tcPr/>
                </a:tc>
                <a:tc>
                  <a:txBody>
                    <a:bodyPr/>
                    <a:lstStyle/>
                    <a:p>
                      <a:pPr algn="ctr"/>
                      <a:r>
                        <a:rPr lang="en-CA" dirty="0" smtClean="0"/>
                        <a:t>29%</a:t>
                      </a:r>
                      <a:endParaRPr lang="en-US" dirty="0"/>
                    </a:p>
                  </a:txBody>
                  <a:tcPr/>
                </a:tc>
              </a:tr>
              <a:tr h="370840">
                <a:tc>
                  <a:txBody>
                    <a:bodyPr/>
                    <a:lstStyle/>
                    <a:p>
                      <a:pPr algn="ctr"/>
                      <a:r>
                        <a:rPr lang="en-CA" dirty="0" smtClean="0"/>
                        <a:t>Over</a:t>
                      </a:r>
                      <a:r>
                        <a:rPr lang="en-CA" baseline="0" dirty="0" smtClean="0"/>
                        <a:t> $200,000</a:t>
                      </a:r>
                      <a:endParaRPr lang="en-US" dirty="0"/>
                    </a:p>
                  </a:txBody>
                  <a:tcPr/>
                </a:tc>
                <a:tc>
                  <a:txBody>
                    <a:bodyPr/>
                    <a:lstStyle/>
                    <a:p>
                      <a:pPr algn="ctr"/>
                      <a:r>
                        <a:rPr lang="en-CA" dirty="0" smtClean="0"/>
                        <a:t>33%</a:t>
                      </a:r>
                      <a:endParaRPr lang="en-US" dirty="0"/>
                    </a:p>
                  </a:txBody>
                  <a:tcPr/>
                </a:tc>
              </a:tr>
            </a:tbl>
          </a:graphicData>
        </a:graphic>
      </p:graphicFrame>
      <p:sp>
        <p:nvSpPr>
          <p:cNvPr id="6" name="Rectangle 5"/>
          <p:cNvSpPr/>
          <p:nvPr/>
        </p:nvSpPr>
        <p:spPr>
          <a:xfrm>
            <a:off x="3046959" y="4932844"/>
            <a:ext cx="6096000" cy="1323439"/>
          </a:xfrm>
          <a:prstGeom prst="rect">
            <a:avLst/>
          </a:prstGeom>
        </p:spPr>
        <p:style>
          <a:lnRef idx="3">
            <a:schemeClr val="lt1"/>
          </a:lnRef>
          <a:fillRef idx="1">
            <a:schemeClr val="accent4"/>
          </a:fillRef>
          <a:effectRef idx="1">
            <a:schemeClr val="accent4"/>
          </a:effectRef>
          <a:fontRef idx="minor">
            <a:schemeClr val="lt1"/>
          </a:fontRef>
        </p:style>
        <p:txBody>
          <a:bodyPr>
            <a:spAutoFit/>
          </a:bodyPr>
          <a:lstStyle/>
          <a:p>
            <a:pPr algn="ctr"/>
            <a:r>
              <a:rPr lang="en-US" sz="2000" b="1" dirty="0"/>
              <a:t>The </a:t>
            </a:r>
            <a:r>
              <a:rPr lang="en-US" sz="2000" b="1" dirty="0" smtClean="0"/>
              <a:t>Basic Personal </a:t>
            </a:r>
            <a:r>
              <a:rPr lang="en-US" sz="2000" b="1" dirty="0"/>
              <a:t>A</a:t>
            </a:r>
            <a:r>
              <a:rPr lang="en-US" sz="2000" b="1" dirty="0" smtClean="0"/>
              <a:t>mount </a:t>
            </a:r>
            <a:endParaRPr lang="en-US" sz="2000" b="1" dirty="0"/>
          </a:p>
          <a:p>
            <a:r>
              <a:rPr lang="en-US" sz="2000" dirty="0"/>
              <a:t>Because of a tax credit called the basic personal amount, you do not pay federal income tax on the first $11,474 of taxable income you earn in 2016.</a:t>
            </a:r>
          </a:p>
        </p:txBody>
      </p:sp>
    </p:spTree>
    <p:extLst>
      <p:ext uri="{BB962C8B-B14F-4D97-AF65-F5344CB8AC3E}">
        <p14:creationId xmlns:p14="http://schemas.microsoft.com/office/powerpoint/2010/main" val="397813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Provincial Income Tax Graduated Rates</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07258429"/>
              </p:ext>
            </p:extLst>
          </p:nvPr>
        </p:nvGraphicFramePr>
        <p:xfrm>
          <a:off x="1203325" y="2011363"/>
          <a:ext cx="9783764" cy="1483360"/>
        </p:xfrm>
        <a:graphic>
          <a:graphicData uri="http://schemas.openxmlformats.org/drawingml/2006/table">
            <a:tbl>
              <a:tblPr firstRow="1" bandRow="1">
                <a:tableStyleId>{21E4AEA4-8DFA-4A89-87EB-49C32662AFE0}</a:tableStyleId>
              </a:tblPr>
              <a:tblGrid>
                <a:gridCol w="4891882"/>
                <a:gridCol w="4891882"/>
              </a:tblGrid>
              <a:tr h="370840">
                <a:tc>
                  <a:txBody>
                    <a:bodyPr/>
                    <a:lstStyle/>
                    <a:p>
                      <a:pPr algn="ctr"/>
                      <a:r>
                        <a:rPr lang="en-CA" dirty="0" smtClean="0"/>
                        <a:t>Income Level</a:t>
                      </a:r>
                      <a:endParaRPr lang="en-US" dirty="0"/>
                    </a:p>
                  </a:txBody>
                  <a:tcPr/>
                </a:tc>
                <a:tc>
                  <a:txBody>
                    <a:bodyPr/>
                    <a:lstStyle/>
                    <a:p>
                      <a:pPr algn="ctr"/>
                      <a:r>
                        <a:rPr lang="en-CA" dirty="0" smtClean="0"/>
                        <a:t>2016</a:t>
                      </a:r>
                      <a:r>
                        <a:rPr lang="en-CA" baseline="0" dirty="0" smtClean="0"/>
                        <a:t> Tax Rate</a:t>
                      </a:r>
                      <a:endParaRPr lang="en-US" dirty="0"/>
                    </a:p>
                  </a:txBody>
                  <a:tcPr/>
                </a:tc>
              </a:tr>
              <a:tr h="370840">
                <a:tc>
                  <a:txBody>
                    <a:bodyPr/>
                    <a:lstStyle/>
                    <a:p>
                      <a:pPr algn="ctr"/>
                      <a:r>
                        <a:rPr lang="en-CA" dirty="0" smtClean="0"/>
                        <a:t>$1 to $44, 601</a:t>
                      </a:r>
                      <a:endParaRPr lang="en-US" dirty="0"/>
                    </a:p>
                  </a:txBody>
                  <a:tcPr/>
                </a:tc>
                <a:tc>
                  <a:txBody>
                    <a:bodyPr/>
                    <a:lstStyle/>
                    <a:p>
                      <a:pPr algn="ctr"/>
                      <a:r>
                        <a:rPr lang="en-CA" dirty="0" smtClean="0"/>
                        <a:t>11%</a:t>
                      </a:r>
                      <a:endParaRPr lang="en-US" dirty="0"/>
                    </a:p>
                  </a:txBody>
                  <a:tcPr/>
                </a:tc>
              </a:tr>
              <a:tr h="370840">
                <a:tc>
                  <a:txBody>
                    <a:bodyPr/>
                    <a:lstStyle/>
                    <a:p>
                      <a:pPr algn="ctr"/>
                      <a:r>
                        <a:rPr lang="en-CA" dirty="0" smtClean="0"/>
                        <a:t>$44,602</a:t>
                      </a:r>
                      <a:r>
                        <a:rPr lang="en-CA" baseline="0" dirty="0" smtClean="0"/>
                        <a:t> </a:t>
                      </a:r>
                      <a:r>
                        <a:rPr lang="en-CA" dirty="0" smtClean="0"/>
                        <a:t>to $127,430</a:t>
                      </a:r>
                      <a:endParaRPr lang="en-US" dirty="0"/>
                    </a:p>
                  </a:txBody>
                  <a:tcPr/>
                </a:tc>
                <a:tc>
                  <a:txBody>
                    <a:bodyPr/>
                    <a:lstStyle/>
                    <a:p>
                      <a:pPr algn="ctr"/>
                      <a:r>
                        <a:rPr lang="en-CA" dirty="0" smtClean="0"/>
                        <a:t>13%</a:t>
                      </a:r>
                      <a:endParaRPr lang="en-US" dirty="0"/>
                    </a:p>
                  </a:txBody>
                  <a:tcPr/>
                </a:tc>
              </a:tr>
              <a:tr h="370840">
                <a:tc>
                  <a:txBody>
                    <a:bodyPr/>
                    <a:lstStyle/>
                    <a:p>
                      <a:pPr algn="ctr"/>
                      <a:r>
                        <a:rPr lang="en-CA" dirty="0" smtClean="0"/>
                        <a:t>Over $127,430</a:t>
                      </a:r>
                      <a:endParaRPr lang="en-US" dirty="0"/>
                    </a:p>
                  </a:txBody>
                  <a:tcPr/>
                </a:tc>
                <a:tc>
                  <a:txBody>
                    <a:bodyPr/>
                    <a:lstStyle/>
                    <a:p>
                      <a:pPr algn="ctr"/>
                      <a:r>
                        <a:rPr lang="en-CA" dirty="0" smtClean="0"/>
                        <a:t>15%</a:t>
                      </a:r>
                      <a:endParaRPr lang="en-US" dirty="0"/>
                    </a:p>
                  </a:txBody>
                  <a:tcPr/>
                </a:tc>
              </a:tr>
            </a:tbl>
          </a:graphicData>
        </a:graphic>
      </p:graphicFrame>
      <p:sp>
        <p:nvSpPr>
          <p:cNvPr id="6" name="Rectangle 5"/>
          <p:cNvSpPr/>
          <p:nvPr/>
        </p:nvSpPr>
        <p:spPr>
          <a:xfrm>
            <a:off x="3046959" y="4932844"/>
            <a:ext cx="6096000" cy="1323439"/>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a:r>
              <a:rPr lang="en-US" sz="2000" b="1" dirty="0"/>
              <a:t>The </a:t>
            </a:r>
            <a:r>
              <a:rPr lang="en-US" sz="2000" b="1" dirty="0" smtClean="0"/>
              <a:t>Basic Personal </a:t>
            </a:r>
            <a:r>
              <a:rPr lang="en-US" sz="2000" b="1" dirty="0"/>
              <a:t>A</a:t>
            </a:r>
            <a:r>
              <a:rPr lang="en-US" sz="2000" b="1" dirty="0" smtClean="0"/>
              <a:t>mount </a:t>
            </a:r>
            <a:endParaRPr lang="en-US" sz="2000" b="1" dirty="0"/>
          </a:p>
          <a:p>
            <a:r>
              <a:rPr lang="en-US" sz="2000" dirty="0"/>
              <a:t>Because of a tax credit called the basic personal amount, you do not pay </a:t>
            </a:r>
            <a:r>
              <a:rPr lang="en-US" sz="2000" dirty="0" smtClean="0"/>
              <a:t>provincial </a:t>
            </a:r>
            <a:r>
              <a:rPr lang="en-US" sz="2000" dirty="0"/>
              <a:t>income tax on the first $</a:t>
            </a:r>
            <a:r>
              <a:rPr lang="en-US" sz="2000" dirty="0" smtClean="0"/>
              <a:t>15,843 </a:t>
            </a:r>
            <a:r>
              <a:rPr lang="en-US" sz="2000" dirty="0"/>
              <a:t>of taxable income you earn in 2016.</a:t>
            </a:r>
          </a:p>
        </p:txBody>
      </p:sp>
    </p:spTree>
    <p:extLst>
      <p:ext uri="{BB962C8B-B14F-4D97-AF65-F5344CB8AC3E}">
        <p14:creationId xmlns:p14="http://schemas.microsoft.com/office/powerpoint/2010/main" val="57361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t>Combined Federal and Provincial Tax Rates</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4500383"/>
              </p:ext>
            </p:extLst>
          </p:nvPr>
        </p:nvGraphicFramePr>
        <p:xfrm>
          <a:off x="1203325" y="2011363"/>
          <a:ext cx="9783764" cy="2966720"/>
        </p:xfrm>
        <a:graphic>
          <a:graphicData uri="http://schemas.openxmlformats.org/drawingml/2006/table">
            <a:tbl>
              <a:tblPr firstRow="1" bandRow="1">
                <a:tableStyleId>{93296810-A885-4BE3-A3E7-6D5BEEA58F35}</a:tableStyleId>
              </a:tblPr>
              <a:tblGrid>
                <a:gridCol w="4891882"/>
                <a:gridCol w="4891882"/>
              </a:tblGrid>
              <a:tr h="370840">
                <a:tc>
                  <a:txBody>
                    <a:bodyPr/>
                    <a:lstStyle/>
                    <a:p>
                      <a:pPr algn="ctr"/>
                      <a:r>
                        <a:rPr lang="en-CA" dirty="0" smtClean="0"/>
                        <a:t>Income Level</a:t>
                      </a:r>
                      <a:endParaRPr lang="en-US" dirty="0"/>
                    </a:p>
                  </a:txBody>
                  <a:tcPr/>
                </a:tc>
                <a:tc>
                  <a:txBody>
                    <a:bodyPr/>
                    <a:lstStyle/>
                    <a:p>
                      <a:pPr algn="ctr"/>
                      <a:r>
                        <a:rPr lang="en-CA" dirty="0" smtClean="0"/>
                        <a:t>2016</a:t>
                      </a:r>
                      <a:r>
                        <a:rPr lang="en-CA" baseline="0" dirty="0" smtClean="0"/>
                        <a:t> Tax Rate</a:t>
                      </a:r>
                      <a:endParaRPr lang="en-US" dirty="0"/>
                    </a:p>
                  </a:txBody>
                  <a:tcPr/>
                </a:tc>
              </a:tr>
              <a:tr h="370840">
                <a:tc>
                  <a:txBody>
                    <a:bodyPr/>
                    <a:lstStyle/>
                    <a:p>
                      <a:pPr algn="ctr"/>
                      <a:r>
                        <a:rPr lang="en-CA" dirty="0" smtClean="0"/>
                        <a:t>First $44,601</a:t>
                      </a:r>
                      <a:endParaRPr lang="en-US" dirty="0"/>
                    </a:p>
                  </a:txBody>
                  <a:tcPr/>
                </a:tc>
                <a:tc>
                  <a:txBody>
                    <a:bodyPr/>
                    <a:lstStyle/>
                    <a:p>
                      <a:pPr algn="ctr"/>
                      <a:r>
                        <a:rPr lang="en-CA" dirty="0" smtClean="0"/>
                        <a:t>26%</a:t>
                      </a:r>
                      <a:endParaRPr lang="en-US" dirty="0"/>
                    </a:p>
                  </a:txBody>
                  <a:tcPr/>
                </a:tc>
              </a:tr>
              <a:tr h="370840">
                <a:tc>
                  <a:txBody>
                    <a:bodyPr/>
                    <a:lstStyle/>
                    <a:p>
                      <a:pPr algn="ctr"/>
                      <a:r>
                        <a:rPr lang="en-CA" dirty="0" smtClean="0"/>
                        <a:t>Over $44,601 to $45,282</a:t>
                      </a:r>
                      <a:endParaRPr lang="en-US" dirty="0"/>
                    </a:p>
                  </a:txBody>
                  <a:tcPr/>
                </a:tc>
                <a:tc>
                  <a:txBody>
                    <a:bodyPr/>
                    <a:lstStyle/>
                    <a:p>
                      <a:pPr algn="ctr"/>
                      <a:r>
                        <a:rPr lang="en-CA" dirty="0" smtClean="0"/>
                        <a:t>28%</a:t>
                      </a:r>
                      <a:endParaRPr lang="en-US" dirty="0"/>
                    </a:p>
                  </a:txBody>
                  <a:tcPr/>
                </a:tc>
              </a:tr>
              <a:tr h="370840">
                <a:tc>
                  <a:txBody>
                    <a:bodyPr/>
                    <a:lstStyle/>
                    <a:p>
                      <a:pPr algn="ctr"/>
                      <a:r>
                        <a:rPr lang="en-CA" dirty="0" smtClean="0"/>
                        <a:t>Over $45,282</a:t>
                      </a:r>
                      <a:r>
                        <a:rPr lang="en-CA" baseline="0" dirty="0" smtClean="0"/>
                        <a:t> to $90,563</a:t>
                      </a:r>
                      <a:endParaRPr lang="en-US" dirty="0"/>
                    </a:p>
                  </a:txBody>
                  <a:tcPr/>
                </a:tc>
                <a:tc>
                  <a:txBody>
                    <a:bodyPr/>
                    <a:lstStyle/>
                    <a:p>
                      <a:pPr algn="ctr"/>
                      <a:r>
                        <a:rPr lang="en-CA" dirty="0" smtClean="0"/>
                        <a:t>33.5%</a:t>
                      </a:r>
                      <a:endParaRPr lang="en-US" dirty="0"/>
                    </a:p>
                  </a:txBody>
                  <a:tcPr/>
                </a:tc>
              </a:tr>
              <a:tr h="370840">
                <a:tc>
                  <a:txBody>
                    <a:bodyPr/>
                    <a:lstStyle/>
                    <a:p>
                      <a:pPr algn="ctr"/>
                      <a:r>
                        <a:rPr lang="en-CA" dirty="0" smtClean="0"/>
                        <a:t>Over $90,563 to $127,430</a:t>
                      </a:r>
                      <a:endParaRPr lang="en-US" dirty="0"/>
                    </a:p>
                  </a:txBody>
                  <a:tcPr/>
                </a:tc>
                <a:tc>
                  <a:txBody>
                    <a:bodyPr/>
                    <a:lstStyle/>
                    <a:p>
                      <a:pPr algn="ctr"/>
                      <a:r>
                        <a:rPr lang="en-CA" dirty="0" smtClean="0"/>
                        <a:t>39%</a:t>
                      </a:r>
                      <a:endParaRPr lang="en-US" dirty="0"/>
                    </a:p>
                  </a:txBody>
                  <a:tcPr/>
                </a:tc>
              </a:tr>
              <a:tr h="370840">
                <a:tc>
                  <a:txBody>
                    <a:bodyPr/>
                    <a:lstStyle/>
                    <a:p>
                      <a:pPr algn="ctr"/>
                      <a:r>
                        <a:rPr lang="en-CA" dirty="0" smtClean="0"/>
                        <a:t>Over $127,430 to $140,388</a:t>
                      </a:r>
                      <a:endParaRPr lang="en-US" dirty="0"/>
                    </a:p>
                  </a:txBody>
                  <a:tcPr/>
                </a:tc>
                <a:tc>
                  <a:txBody>
                    <a:bodyPr/>
                    <a:lstStyle/>
                    <a:p>
                      <a:pPr algn="ctr"/>
                      <a:r>
                        <a:rPr lang="en-CA" dirty="0" smtClean="0"/>
                        <a:t>41%</a:t>
                      </a:r>
                      <a:endParaRPr lang="en-US" dirty="0"/>
                    </a:p>
                  </a:txBody>
                  <a:tcPr/>
                </a:tc>
              </a:tr>
              <a:tr h="370840">
                <a:tc>
                  <a:txBody>
                    <a:bodyPr/>
                    <a:lstStyle/>
                    <a:p>
                      <a:pPr algn="ctr"/>
                      <a:r>
                        <a:rPr lang="en-CA" dirty="0" smtClean="0"/>
                        <a:t>Over $140,388</a:t>
                      </a:r>
                      <a:r>
                        <a:rPr lang="en-CA" baseline="0" dirty="0" smtClean="0"/>
                        <a:t> to $200,000</a:t>
                      </a:r>
                      <a:endParaRPr lang="en-US" dirty="0"/>
                    </a:p>
                  </a:txBody>
                  <a:tcPr/>
                </a:tc>
                <a:tc>
                  <a:txBody>
                    <a:bodyPr/>
                    <a:lstStyle/>
                    <a:p>
                      <a:pPr algn="ctr"/>
                      <a:r>
                        <a:rPr lang="en-CA" dirty="0" smtClean="0"/>
                        <a:t>44%</a:t>
                      </a:r>
                      <a:endParaRPr lang="en-US" dirty="0"/>
                    </a:p>
                  </a:txBody>
                  <a:tcPr/>
                </a:tc>
              </a:tr>
              <a:tr h="370840">
                <a:tc>
                  <a:txBody>
                    <a:bodyPr/>
                    <a:lstStyle/>
                    <a:p>
                      <a:pPr algn="ctr"/>
                      <a:r>
                        <a:rPr lang="en-CA" dirty="0" smtClean="0"/>
                        <a:t>Over $200,000</a:t>
                      </a:r>
                      <a:endParaRPr lang="en-US" dirty="0"/>
                    </a:p>
                  </a:txBody>
                  <a:tcPr/>
                </a:tc>
                <a:tc>
                  <a:txBody>
                    <a:bodyPr/>
                    <a:lstStyle/>
                    <a:p>
                      <a:pPr algn="ctr"/>
                      <a:r>
                        <a:rPr lang="en-CA" dirty="0" smtClean="0"/>
                        <a:t>48%</a:t>
                      </a:r>
                      <a:endParaRPr lang="en-US" dirty="0"/>
                    </a:p>
                  </a:txBody>
                  <a:tcPr/>
                </a:tc>
              </a:tr>
            </a:tbl>
          </a:graphicData>
        </a:graphic>
      </p:graphicFrame>
    </p:spTree>
    <p:extLst>
      <p:ext uri="{BB962C8B-B14F-4D97-AF65-F5344CB8AC3E}">
        <p14:creationId xmlns:p14="http://schemas.microsoft.com/office/powerpoint/2010/main" val="2848524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a:t>
            </a:r>
            <a:r>
              <a:rPr lang="en-CA" dirty="0" err="1" smtClean="0"/>
              <a:t>Ei</a:t>
            </a:r>
            <a:r>
              <a:rPr lang="en-CA" dirty="0" smtClean="0"/>
              <a:t> and CPP?</a:t>
            </a:r>
            <a:endParaRPr lang="en-US" dirty="0"/>
          </a:p>
        </p:txBody>
      </p:sp>
      <p:sp>
        <p:nvSpPr>
          <p:cNvPr id="3" name="Content Placeholder 2"/>
          <p:cNvSpPr>
            <a:spLocks noGrp="1"/>
          </p:cNvSpPr>
          <p:nvPr>
            <p:ph idx="1"/>
          </p:nvPr>
        </p:nvSpPr>
        <p:spPr/>
        <p:txBody>
          <a:bodyPr/>
          <a:lstStyle/>
          <a:p>
            <a:r>
              <a:rPr lang="en-US" dirty="0"/>
              <a:t>These programs are run by the federal government and participation is mandatory. You may benefit in the future by receiving payments from these programs. </a:t>
            </a:r>
            <a:endParaRPr lang="en-US" dirty="0" smtClean="0"/>
          </a:p>
          <a:p>
            <a:r>
              <a:rPr lang="en-US" dirty="0" smtClean="0"/>
              <a:t>For </a:t>
            </a:r>
            <a:r>
              <a:rPr lang="en-US" dirty="0"/>
              <a:t>example, EI protects workers who become unemployed by paying out benefits to those who apply and qualify. </a:t>
            </a:r>
            <a:endParaRPr lang="en-US" dirty="0" smtClean="0"/>
          </a:p>
          <a:p>
            <a:r>
              <a:rPr lang="en-US" dirty="0" smtClean="0"/>
              <a:t>If </a:t>
            </a:r>
            <a:r>
              <a:rPr lang="en-US" dirty="0"/>
              <a:t>you retire after age 60, the CPP pays benefits to seniors who qualify.</a:t>
            </a:r>
          </a:p>
          <a:p>
            <a:r>
              <a:rPr lang="en-US" dirty="0"/>
              <a:t>In addition to the amounts that are deducted and withheld from your pay, your employer also makes contributions to EI and CPP on your behalf. The amount depends on how much you contribute.</a:t>
            </a:r>
          </a:p>
        </p:txBody>
      </p:sp>
    </p:spTree>
    <p:extLst>
      <p:ext uri="{BB962C8B-B14F-4D97-AF65-F5344CB8AC3E}">
        <p14:creationId xmlns:p14="http://schemas.microsoft.com/office/powerpoint/2010/main" val="3196053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More on Employment Insurance</a:t>
            </a:r>
            <a:endParaRPr lang="en-US" dirty="0"/>
          </a:p>
        </p:txBody>
      </p:sp>
      <p:sp>
        <p:nvSpPr>
          <p:cNvPr id="3" name="Content Placeholder 2"/>
          <p:cNvSpPr>
            <a:spLocks noGrp="1"/>
          </p:cNvSpPr>
          <p:nvPr>
            <p:ph idx="1"/>
          </p:nvPr>
        </p:nvSpPr>
        <p:spPr/>
        <p:txBody>
          <a:bodyPr>
            <a:normAutofit fontScale="85000" lnSpcReduction="20000"/>
          </a:bodyPr>
          <a:lstStyle/>
          <a:p>
            <a:r>
              <a:rPr lang="en-US" b="1" dirty="0"/>
              <a:t>Employment Insurance</a:t>
            </a:r>
            <a:r>
              <a:rPr lang="en-US" dirty="0"/>
              <a:t> is a social program that contributes to the security of all Canadians by providing assistance to workers who lose their jobs and helping unemployed people across the country to get back to work. </a:t>
            </a:r>
            <a:endParaRPr lang="en-US" dirty="0" smtClean="0"/>
          </a:p>
          <a:p>
            <a:r>
              <a:rPr lang="en-US" dirty="0" smtClean="0"/>
              <a:t>Effective </a:t>
            </a:r>
            <a:r>
              <a:rPr lang="en-US" dirty="0"/>
              <a:t>January 1, 2016, the maximum insurable earnings will increase from $49,500 to $50,800. This means that an insured worker will pay EI premiums in 2016 on insured earnings up to $50,800.</a:t>
            </a:r>
          </a:p>
          <a:p>
            <a:r>
              <a:rPr lang="en-US" dirty="0" smtClean="0"/>
              <a:t>Employers and Employees pay EI premiums. </a:t>
            </a:r>
          </a:p>
          <a:p>
            <a:r>
              <a:rPr lang="en-US" dirty="0" smtClean="0"/>
              <a:t>Employees pay $1.88 per $100 (1.88%) earned up to a maximum of $955.04 (2016) per year. </a:t>
            </a:r>
          </a:p>
          <a:p>
            <a:pPr lvl="1"/>
            <a:r>
              <a:rPr lang="en-US" dirty="0" smtClean="0"/>
              <a:t>Ex: Gross Pay is $500 you will pay $9.40 to EI.</a:t>
            </a:r>
            <a:r>
              <a:rPr lang="en-US" dirty="0"/>
              <a:t/>
            </a:r>
            <a:br>
              <a:rPr lang="en-US" dirty="0"/>
            </a:br>
            <a:endParaRPr lang="en-US" dirty="0" smtClean="0"/>
          </a:p>
          <a:p>
            <a:r>
              <a:rPr lang="en-CA" dirty="0" smtClean="0"/>
              <a:t>Employers pay 1.4 times what their employees paid to EI. </a:t>
            </a:r>
          </a:p>
          <a:p>
            <a:pPr lvl="1"/>
            <a:r>
              <a:rPr lang="en-CA" dirty="0" smtClean="0"/>
              <a:t>Ex: Gross Pay is $500, employer pays $13.16 to EI. </a:t>
            </a:r>
          </a:p>
          <a:p>
            <a:pPr lvl="1"/>
            <a:endParaRPr lang="en-CA" dirty="0"/>
          </a:p>
          <a:p>
            <a:pPr lvl="1"/>
            <a:r>
              <a:rPr lang="en-CA" dirty="0" smtClean="0"/>
              <a:t>The government of Canada would receive a total of $22.56 in these examples to run the Employment Insurance program. </a:t>
            </a:r>
            <a:endParaRPr lang="en-US" dirty="0"/>
          </a:p>
        </p:txBody>
      </p:sp>
    </p:spTree>
    <p:extLst>
      <p:ext uri="{BB962C8B-B14F-4D97-AF65-F5344CB8AC3E}">
        <p14:creationId xmlns:p14="http://schemas.microsoft.com/office/powerpoint/2010/main" val="1284685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Banded</Template>
  <TotalTime>109</TotalTime>
  <Words>724</Words>
  <Application>Microsoft Office PowerPoint</Application>
  <PresentationFormat>Widescreen</PresentationFormat>
  <Paragraphs>89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Corbel</vt:lpstr>
      <vt:lpstr>Wingdings</vt:lpstr>
      <vt:lpstr>Banded</vt:lpstr>
      <vt:lpstr>Pay stubs</vt:lpstr>
      <vt:lpstr>What is a pay stub?</vt:lpstr>
      <vt:lpstr>Elements of a pay stub</vt:lpstr>
      <vt:lpstr>What is Income Tax?</vt:lpstr>
      <vt:lpstr>Federal Income Tax Graduated Rates</vt:lpstr>
      <vt:lpstr>Provincial Income Tax Graduated Rates</vt:lpstr>
      <vt:lpstr>Combined Federal and Provincial Tax Rates</vt:lpstr>
      <vt:lpstr>What is Ei and CPP?</vt:lpstr>
      <vt:lpstr>More on Employment Insurance</vt:lpstr>
      <vt:lpstr>More on the Canadian Pension Plan</vt:lpstr>
      <vt:lpstr>Other Deductions on your pay stub</vt:lpstr>
      <vt:lpstr>Elements of a pay stub</vt:lpstr>
      <vt:lpstr>Elements of a pay stub</vt:lpstr>
    </vt:vector>
  </TitlesOfParts>
  <Company>RCSD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 stubs</dc:title>
  <dc:creator>Knight, Michael</dc:creator>
  <cp:lastModifiedBy>Knight, Michael</cp:lastModifiedBy>
  <cp:revision>8</cp:revision>
  <dcterms:created xsi:type="dcterms:W3CDTF">2016-04-07T16:23:29Z</dcterms:created>
  <dcterms:modified xsi:type="dcterms:W3CDTF">2016-04-07T18:13:10Z</dcterms:modified>
</cp:coreProperties>
</file>